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8288000" cy="10287000"/>
  <p:notesSz cx="6858000" cy="9144000"/>
  <p:embeddedFontLst>
    <p:embeddedFont>
      <p:font typeface="Red Hat Display Bold" charset="1" panose="02010803040201060303"/>
      <p:regular r:id="rId65"/>
    </p:embeddedFont>
    <p:embeddedFont>
      <p:font typeface="Inter Bold" charset="1" panose="020B0802030000000004"/>
      <p:regular r:id="rId66"/>
    </p:embeddedFont>
    <p:embeddedFont>
      <p:font typeface="Inter" charset="1" panose="020B0502030000000004"/>
      <p:regular r:id="rId67"/>
    </p:embeddedFont>
    <p:embeddedFont>
      <p:font typeface="Inter Italics" charset="1" panose="020B0502030000000004"/>
      <p:regular r:id="rId68"/>
    </p:embeddedFont>
    <p:embeddedFont>
      <p:font typeface="Inter Bold Italics" charset="1" panose="020B0802030000000004"/>
      <p:regular r:id="rId69"/>
    </p:embeddedFont>
    <p:embeddedFont>
      <p:font typeface="Inter Medium" charset="1" panose="02000503000000020004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28099" y="1539161"/>
            <a:ext cx="7719139" cy="77191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96960" y="1539161"/>
            <a:ext cx="7719139" cy="77191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6630" y="6009010"/>
            <a:ext cx="2469284" cy="4409435"/>
          </a:xfrm>
          <a:custGeom>
            <a:avLst/>
            <a:gdLst/>
            <a:ahLst/>
            <a:cxnLst/>
            <a:rect r="r" b="b" t="t" l="l"/>
            <a:pathLst>
              <a:path h="4409435" w="2469284">
                <a:moveTo>
                  <a:pt x="0" y="0"/>
                </a:moveTo>
                <a:lnTo>
                  <a:pt x="2469283" y="0"/>
                </a:lnTo>
                <a:lnTo>
                  <a:pt x="2469283" y="4409435"/>
                </a:lnTo>
                <a:lnTo>
                  <a:pt x="0" y="440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082087" y="6009010"/>
            <a:ext cx="2469284" cy="4409435"/>
          </a:xfrm>
          <a:custGeom>
            <a:avLst/>
            <a:gdLst/>
            <a:ahLst/>
            <a:cxnLst/>
            <a:rect r="r" b="b" t="t" l="l"/>
            <a:pathLst>
              <a:path h="4409435" w="2469284">
                <a:moveTo>
                  <a:pt x="2469283" y="0"/>
                </a:moveTo>
                <a:lnTo>
                  <a:pt x="0" y="0"/>
                </a:lnTo>
                <a:lnTo>
                  <a:pt x="0" y="4409435"/>
                </a:lnTo>
                <a:lnTo>
                  <a:pt x="2469283" y="4409435"/>
                </a:lnTo>
                <a:lnTo>
                  <a:pt x="24692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30217" y="1013257"/>
            <a:ext cx="860074" cy="333578"/>
            <a:chOff x="0" y="0"/>
            <a:chExt cx="1146765" cy="44477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6397710" y="1028700"/>
            <a:ext cx="860074" cy="333578"/>
            <a:chOff x="0" y="0"/>
            <a:chExt cx="1146765" cy="44477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6202489" y="778424"/>
            <a:ext cx="5082272" cy="2573302"/>
          </a:xfrm>
          <a:custGeom>
            <a:avLst/>
            <a:gdLst/>
            <a:ahLst/>
            <a:cxnLst/>
            <a:rect r="r" b="b" t="t" l="l"/>
            <a:pathLst>
              <a:path h="2573302" w="5082272">
                <a:moveTo>
                  <a:pt x="0" y="0"/>
                </a:moveTo>
                <a:lnTo>
                  <a:pt x="5082272" y="0"/>
                </a:lnTo>
                <a:lnTo>
                  <a:pt x="5082272" y="2573302"/>
                </a:lnTo>
                <a:lnTo>
                  <a:pt x="0" y="257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205913" y="4293831"/>
            <a:ext cx="12113072" cy="209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NLP-2: Classical Representations &amp; Probabilistic Models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58875" y="9210675"/>
            <a:ext cx="8370250" cy="34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b="true" sz="1941" spc="582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SOUMYADEV SAHA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454806" y="3657256"/>
            <a:ext cx="7804494" cy="4253449"/>
          </a:xfrm>
          <a:custGeom>
            <a:avLst/>
            <a:gdLst/>
            <a:ahLst/>
            <a:cxnLst/>
            <a:rect r="r" b="b" t="t" l="l"/>
            <a:pathLst>
              <a:path h="4253449" w="7804494">
                <a:moveTo>
                  <a:pt x="0" y="0"/>
                </a:moveTo>
                <a:lnTo>
                  <a:pt x="7804494" y="0"/>
                </a:lnTo>
                <a:lnTo>
                  <a:pt x="7804494" y="4253449"/>
                </a:lnTo>
                <a:lnTo>
                  <a:pt x="0" y="425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58737" y="2063896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Issue with Raw Counts: The "Common Word" Problem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619156"/>
            <a:ext cx="8115300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a large corpus, words like "good", "data", or "thing" might appear thous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imes.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Does high frequency 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always 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mean high importance?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Example: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a document about 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"Qu</a:t>
            </a:r>
            <a:r>
              <a:rPr lang="en-US" b="true" sz="19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antum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Physics"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the word 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 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rs 500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mes.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word "Quantum" appears 10 times.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BoW think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"the" is 50x more im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rta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 "Quantum". This is wrong.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need 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punish common words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reward rare, specific words.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964059" y="3187855"/>
            <a:ext cx="8295241" cy="4520906"/>
          </a:xfrm>
          <a:custGeom>
            <a:avLst/>
            <a:gdLst/>
            <a:ahLst/>
            <a:cxnLst/>
            <a:rect r="r" b="b" t="t" l="l"/>
            <a:pathLst>
              <a:path h="4520906" w="8295241">
                <a:moveTo>
                  <a:pt x="0" y="0"/>
                </a:moveTo>
                <a:lnTo>
                  <a:pt x="8295241" y="0"/>
                </a:lnTo>
                <a:lnTo>
                  <a:pt x="8295241" y="4520907"/>
                </a:lnTo>
                <a:lnTo>
                  <a:pt x="0" y="4520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963703"/>
            <a:ext cx="16230600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Enter TF-IDF : Term Frequency - Inverse Document Frequency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382232"/>
            <a:ext cx="7239373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Philosophy: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word is important 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f: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</a:t>
            </a:r>
            <a:r>
              <a:rPr lang="en-US" sz="19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pears frequently in this document (TF).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appears rarely in other documents (IDF).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alogy: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If everyone owns a Ferrari (Common),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it's not special. If only you own a Ferrari (Rare), it defines you.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Formula: </a:t>
            </a:r>
            <a:r>
              <a:rPr lang="en-US" b="true" sz="1999" i="true">
                <a:solidFill>
                  <a:srgbClr val="D5463F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Weight = TF X IDF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This is the "DJ Mixer" of NLP. It turns down the volume on noise ("the", "is") and turns up the volume on signals ("Quantum", "Microscope").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848578" y="3282950"/>
            <a:ext cx="10590844" cy="5508135"/>
          </a:xfrm>
          <a:custGeom>
            <a:avLst/>
            <a:gdLst/>
            <a:ahLst/>
            <a:cxnLst/>
            <a:rect r="r" b="b" t="t" l="l"/>
            <a:pathLst>
              <a:path h="5508135" w="10590844">
                <a:moveTo>
                  <a:pt x="0" y="0"/>
                </a:moveTo>
                <a:lnTo>
                  <a:pt x="10590844" y="0"/>
                </a:lnTo>
                <a:lnTo>
                  <a:pt x="10590844" y="5508136"/>
                </a:lnTo>
                <a:lnTo>
                  <a:pt x="0" y="550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62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58737" y="1479835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Part 1: Measuring Local Importance (TF)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052549" y="2778568"/>
            <a:ext cx="10182903" cy="5524914"/>
          </a:xfrm>
          <a:custGeom>
            <a:avLst/>
            <a:gdLst/>
            <a:ahLst/>
            <a:cxnLst/>
            <a:rect r="r" b="b" t="t" l="l"/>
            <a:pathLst>
              <a:path h="5524914" w="10182903">
                <a:moveTo>
                  <a:pt x="0" y="0"/>
                </a:moveTo>
                <a:lnTo>
                  <a:pt x="10182902" y="0"/>
                </a:lnTo>
                <a:lnTo>
                  <a:pt x="10182902" y="5524914"/>
                </a:lnTo>
                <a:lnTo>
                  <a:pt x="0" y="5524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256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58737" y="1427982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Part 2: Measuring Global Rarity (IDF)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106714" y="4718154"/>
            <a:ext cx="6455962" cy="1723679"/>
          </a:xfrm>
          <a:custGeom>
            <a:avLst/>
            <a:gdLst/>
            <a:ahLst/>
            <a:cxnLst/>
            <a:rect r="r" b="b" t="t" l="l"/>
            <a:pathLst>
              <a:path h="1723679" w="6455962">
                <a:moveTo>
                  <a:pt x="0" y="0"/>
                </a:moveTo>
                <a:lnTo>
                  <a:pt x="6455961" y="0"/>
                </a:lnTo>
                <a:lnTo>
                  <a:pt x="6455961" y="1723679"/>
                </a:lnTo>
                <a:lnTo>
                  <a:pt x="0" y="172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060893"/>
            <a:ext cx="15533975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Putting it Together (TF * IDF)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076852"/>
            <a:ext cx="7503019" cy="398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Example Calculation: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 A: "The AI"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(Total cor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pus: 10 docs. "The" in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10,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"AI"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1).</a:t>
            </a: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Word "The":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TF (0.5) * IDF (0) = 0</a:t>
            </a: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</a:t>
            </a: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or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 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AI":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TF (0.5) * IDF (1)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0.5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Result: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vector repres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meaning (AI), not just the count.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44000" y="3643719"/>
            <a:ext cx="8115300" cy="4422839"/>
          </a:xfrm>
          <a:custGeom>
            <a:avLst/>
            <a:gdLst/>
            <a:ahLst/>
            <a:cxnLst/>
            <a:rect r="r" b="b" t="t" l="l"/>
            <a:pathLst>
              <a:path h="4422839" w="8115300">
                <a:moveTo>
                  <a:pt x="0" y="0"/>
                </a:moveTo>
                <a:lnTo>
                  <a:pt x="8115300" y="0"/>
                </a:lnTo>
                <a:lnTo>
                  <a:pt x="8115300" y="4422839"/>
                </a:lnTo>
                <a:lnTo>
                  <a:pt x="0" y="4422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070418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TF-IDF: A Numerical Example (Hands-on)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632517"/>
            <a:ext cx="7685263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 A: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cat", 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 B: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"The dog", 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 C: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"The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bird"</a:t>
            </a: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Vocab: [The, c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at, dog, bird]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1999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"The"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 Doc A: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TF = 1/2 = 0.5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IDF =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og(3/3) = 0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TF-IDF = 0.5 * 0 = 0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 identified as noise).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cul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</a:t>
            </a:r>
            <a:r>
              <a:rPr lang="en-US" b="true" sz="1999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"cat"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 D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oc A: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TF = 1/2 = 0.5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IDF = log(3/1) = 0.477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TF-IDF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0.5 * 0.477 = 0.238 (This word defines the document).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083589" y="4843139"/>
            <a:ext cx="6175711" cy="1706742"/>
          </a:xfrm>
          <a:custGeom>
            <a:avLst/>
            <a:gdLst/>
            <a:ahLst/>
            <a:cxnLst/>
            <a:rect r="r" b="b" t="t" l="l"/>
            <a:pathLst>
              <a:path h="1706742" w="6175711">
                <a:moveTo>
                  <a:pt x="0" y="0"/>
                </a:moveTo>
                <a:lnTo>
                  <a:pt x="6175711" y="0"/>
                </a:lnTo>
                <a:lnTo>
                  <a:pt x="6175711" y="1706742"/>
                </a:lnTo>
                <a:lnTo>
                  <a:pt x="0" y="170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041760"/>
            <a:ext cx="9682651" cy="3594684"/>
          </a:xfrm>
          <a:custGeom>
            <a:avLst/>
            <a:gdLst/>
            <a:ahLst/>
            <a:cxnLst/>
            <a:rect r="r" b="b" t="t" l="l"/>
            <a:pathLst>
              <a:path h="3594684" w="9682651">
                <a:moveTo>
                  <a:pt x="0" y="0"/>
                </a:moveTo>
                <a:lnTo>
                  <a:pt x="9682651" y="0"/>
                </a:lnTo>
                <a:lnTo>
                  <a:pt x="9682651" y="3594685"/>
                </a:lnTo>
                <a:lnTo>
                  <a:pt x="0" y="3594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Hands-on: Codeing TF-IDF in 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67843" y="5022415"/>
            <a:ext cx="5007204" cy="106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7"/>
              </a:lnSpc>
              <a:spcBef>
                <a:spcPct val="0"/>
              </a:spcBef>
            </a:pP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"Which word in the cod</a:t>
            </a: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e above will have the lowest IDF score?" -&gt; Answer: "The" (because it appears everywhere).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504308" y="3233735"/>
            <a:ext cx="8754992" cy="4771471"/>
          </a:xfrm>
          <a:custGeom>
            <a:avLst/>
            <a:gdLst/>
            <a:ahLst/>
            <a:cxnLst/>
            <a:rect r="r" b="b" t="t" l="l"/>
            <a:pathLst>
              <a:path h="4771471" w="8754992">
                <a:moveTo>
                  <a:pt x="0" y="0"/>
                </a:moveTo>
                <a:lnTo>
                  <a:pt x="8754992" y="0"/>
                </a:lnTo>
                <a:lnTo>
                  <a:pt x="8754992" y="4771470"/>
                </a:lnTo>
                <a:lnTo>
                  <a:pt x="0" y="477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Where is TF-IDF used?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795480"/>
            <a:ext cx="6714993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Search Engines (Google 1.0):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When you search "Recipe for Lasagn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a", Goog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 looks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 pages where "Lasagna" has a high TF-IDF score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(High frequency in the pag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e,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ra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internet gene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rall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y).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eywor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 Ex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action: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ding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tags fo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 a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 post aut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tically.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Document Similarity: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Find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ing similar news articles.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713963" y="3252225"/>
            <a:ext cx="8545337" cy="4657209"/>
          </a:xfrm>
          <a:custGeom>
            <a:avLst/>
            <a:gdLst/>
            <a:ahLst/>
            <a:cxnLst/>
            <a:rect r="r" b="b" t="t" l="l"/>
            <a:pathLst>
              <a:path h="4657209" w="8545337">
                <a:moveTo>
                  <a:pt x="0" y="0"/>
                </a:moveTo>
                <a:lnTo>
                  <a:pt x="8545337" y="0"/>
                </a:lnTo>
                <a:lnTo>
                  <a:pt x="8545337" y="4657208"/>
                </a:lnTo>
                <a:lnTo>
                  <a:pt x="0" y="4657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Beyond Single Words: N-Grams (preserving local order)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629791"/>
            <a:ext cx="6872706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BoW and TF-IDF usually look at Unigr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ams (1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word)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roblem: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"New York" is distinct from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"New" and "York"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ig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rams (N=2):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["New York", "Yo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rk Ci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ty"]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rigr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ams (N=3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["New York City"]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-off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 N incr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Voc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ab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size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explodes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exponen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tially (Curse of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Dimensio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nality).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726712" y="3217761"/>
            <a:ext cx="7532588" cy="4105261"/>
          </a:xfrm>
          <a:custGeom>
            <a:avLst/>
            <a:gdLst/>
            <a:ahLst/>
            <a:cxnLst/>
            <a:rect r="r" b="b" t="t" l="l"/>
            <a:pathLst>
              <a:path h="4105261" w="7532588">
                <a:moveTo>
                  <a:pt x="0" y="0"/>
                </a:moveTo>
                <a:lnTo>
                  <a:pt x="7532588" y="0"/>
                </a:lnTo>
                <a:lnTo>
                  <a:pt x="7532588" y="4105261"/>
                </a:lnTo>
                <a:lnTo>
                  <a:pt x="0" y="4105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846162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Context Window &amp; Co-Occurrence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179661"/>
            <a:ext cx="8426106" cy="597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Before Word2Vec (Deep Learning), we used Co-occurrence matrice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 to find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synonyms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Hyp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othesis: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1999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"You shall know a word by the company it keeps." (J.R. Firth, 1957)</a:t>
            </a:r>
            <a:r>
              <a:rPr lang="en-US" b="true" sz="1999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Method: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window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e.g., +/- 1 word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Count how often Wo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rd A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ppear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ext to Word B.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"Ca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"Automob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ile"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will bo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 hav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high co-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occurrence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with "Dr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ive",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"Wh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eel", "Road". Their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vectors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ill be 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imil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ar!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Another Example: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If "Apple" and "Pie" appear together often, and "Cherry" and "Pie" appear together often -&gt; "Apple" and "Cherry" likely share semantic meaning (Fruit).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8953992" y="3380329"/>
            <a:ext cx="8305308" cy="4526393"/>
          </a:xfrm>
          <a:custGeom>
            <a:avLst/>
            <a:gdLst/>
            <a:ahLst/>
            <a:cxnLst/>
            <a:rect r="r" b="b" t="t" l="l"/>
            <a:pathLst>
              <a:path h="4526393" w="8305308">
                <a:moveTo>
                  <a:pt x="0" y="0"/>
                </a:moveTo>
                <a:lnTo>
                  <a:pt x="8305308" y="0"/>
                </a:lnTo>
                <a:lnTo>
                  <a:pt x="8305308" y="4526393"/>
                </a:lnTo>
                <a:lnTo>
                  <a:pt x="0" y="452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15333" y="1878555"/>
            <a:ext cx="160573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Where we left off: The Cleaned Corpus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514717"/>
            <a:ext cx="7183695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Input: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Raw messy text </a:t>
            </a:r>
            <a:r>
              <a:rPr lang="en-US" sz="19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("HTML", "Slang", "Emojis")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Regex -&gt; Token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i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zat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i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on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-&gt; 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S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t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op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W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o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rds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-&gt; 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St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e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mmi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n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g/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Le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mm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a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tizat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i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o</a:t>
            </a:r>
            <a:r>
              <a:rPr lang="en-US" sz="1999" i="true" u="non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n</a:t>
            </a:r>
            <a:r>
              <a:rPr lang="en-US" sz="19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.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Output: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en-US" b="true" sz="1999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Vocabulary(V)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A list of unique, standardized tokens.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Problem: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have a list of words. But Machine Learning models cannot take "text" as input. They only accept Vectors (Numbers).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489772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198932" y="3434371"/>
            <a:ext cx="9060368" cy="4937901"/>
          </a:xfrm>
          <a:custGeom>
            <a:avLst/>
            <a:gdLst/>
            <a:ahLst/>
            <a:cxnLst/>
            <a:rect r="r" b="b" t="t" l="l"/>
            <a:pathLst>
              <a:path h="4937901" w="9060368">
                <a:moveTo>
                  <a:pt x="0" y="0"/>
                </a:moveTo>
                <a:lnTo>
                  <a:pt x="9060368" y="0"/>
                </a:lnTo>
                <a:lnTo>
                  <a:pt x="9060368" y="4937901"/>
                </a:lnTo>
                <a:lnTo>
                  <a:pt x="0" y="493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Co-Occurrence Visualization (The Matrix Layout)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353921"/>
            <a:ext cx="6465298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Corpus: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l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ik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deep le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rni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ng. I lik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ep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ue s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.",</a:t>
            </a: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Windo</a:t>
            </a: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w: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Notice row "deep":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has relationships with "like", "learning", and "blue". This captures meaning!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454806" y="3503511"/>
            <a:ext cx="7804494" cy="4253449"/>
          </a:xfrm>
          <a:custGeom>
            <a:avLst/>
            <a:gdLst/>
            <a:ahLst/>
            <a:cxnLst/>
            <a:rect r="r" b="b" t="t" l="l"/>
            <a:pathLst>
              <a:path h="4253449" w="7804494">
                <a:moveTo>
                  <a:pt x="0" y="0"/>
                </a:moveTo>
                <a:lnTo>
                  <a:pt x="7804494" y="0"/>
                </a:lnTo>
                <a:lnTo>
                  <a:pt x="7804494" y="4253449"/>
                </a:lnTo>
                <a:lnTo>
                  <a:pt x="0" y="425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What is a Language Model (LM)?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465411"/>
            <a:ext cx="7952337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 LM assigns a probability to a s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ence 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of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or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ds.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1999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P(w_1, w_2, w_3, ... w_n)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Example 1: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P("I like ice cream") = High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P("I like ice socks") = Low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Auto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plete, Speech Recogniti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on,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Spelling Correction.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Example 2: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"I want to eat a hot ____".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Human Brain: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"Dog"? (50%), "Pepper"? (10%), "Car"? (0.001%).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 LM tries to replicate this statistical intuition.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125480" y="2998362"/>
            <a:ext cx="9133820" cy="4274833"/>
          </a:xfrm>
          <a:custGeom>
            <a:avLst/>
            <a:gdLst/>
            <a:ahLst/>
            <a:cxnLst/>
            <a:rect r="r" b="b" t="t" l="l"/>
            <a:pathLst>
              <a:path h="4274833" w="9133820">
                <a:moveTo>
                  <a:pt x="0" y="0"/>
                </a:moveTo>
                <a:lnTo>
                  <a:pt x="9133820" y="0"/>
                </a:lnTo>
                <a:lnTo>
                  <a:pt x="9133820" y="4274833"/>
                </a:lnTo>
                <a:lnTo>
                  <a:pt x="0" y="4274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447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Chain Rule of Probability: The Mathematical Foundation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770666"/>
            <a:ext cx="9439376" cy="355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t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calculate </a:t>
            </a:r>
            <a:r>
              <a:rPr lang="en-US" b="true" sz="2199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joint probability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</a:t>
            </a:r>
            <a:r>
              <a:rPr lang="en-US" b="true" sz="2399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P(A, B, C) = P(A) * P(B|A) * P(C|A, B)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Applied t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</a:t>
            </a:r>
            <a:r>
              <a:rPr lang="en-US" b="true" sz="2399">
                <a:solidFill>
                  <a:srgbClr val="785842"/>
                </a:solidFill>
                <a:latin typeface="Inter Bold"/>
                <a:ea typeface="Inter Bold"/>
                <a:cs typeface="Inter Bold"/>
                <a:sym typeface="Inter Bold"/>
              </a:rPr>
              <a:t>P(“</a:t>
            </a:r>
            <a:r>
              <a:rPr lang="en-US" b="true" sz="2399">
                <a:solidFill>
                  <a:srgbClr val="785842"/>
                </a:solidFill>
                <a:latin typeface="Inter Bold"/>
                <a:ea typeface="Inter Bold"/>
                <a:cs typeface="Inter Bold"/>
                <a:sym typeface="Inter Bold"/>
              </a:rPr>
              <a:t>I like NLP”) = P(“</a:t>
            </a:r>
            <a:r>
              <a:rPr lang="en-US" b="true" sz="2399">
                <a:solidFill>
                  <a:srgbClr val="785842"/>
                </a:solidFill>
                <a:latin typeface="Inter Bold"/>
                <a:ea typeface="Inter Bold"/>
                <a:cs typeface="Inter Bold"/>
                <a:sym typeface="Inter Bold"/>
              </a:rPr>
              <a:t>I”) *</a:t>
            </a:r>
            <a:r>
              <a:rPr lang="en-US" b="true" sz="2399">
                <a:solidFill>
                  <a:srgbClr val="785842"/>
                </a:solidFill>
                <a:latin typeface="Inter Bold"/>
                <a:ea typeface="Inter Bold"/>
                <a:cs typeface="Inter Bold"/>
                <a:sym typeface="Inter Bold"/>
              </a:rPr>
              <a:t> P(“l</a:t>
            </a:r>
            <a:r>
              <a:rPr lang="en-US" b="true" sz="2399" u="none">
                <a:solidFill>
                  <a:srgbClr val="785842"/>
                </a:solidFill>
                <a:latin typeface="Inter Bold"/>
                <a:ea typeface="Inter Bold"/>
                <a:cs typeface="Inter Bold"/>
                <a:sym typeface="Inter Bold"/>
              </a:rPr>
              <a:t>i</a:t>
            </a:r>
            <a:r>
              <a:rPr lang="en-US" b="true" sz="2399">
                <a:solidFill>
                  <a:srgbClr val="785842"/>
                </a:solidFill>
                <a:latin typeface="Inter Bold"/>
                <a:ea typeface="Inter Bold"/>
                <a:cs typeface="Inter Bold"/>
                <a:sym typeface="Inter Bold"/>
              </a:rPr>
              <a:t>ke” | “I”) * P(“NLP” | “I like”)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8575395" y="3501498"/>
            <a:ext cx="8683905" cy="4732728"/>
          </a:xfrm>
          <a:custGeom>
            <a:avLst/>
            <a:gdLst/>
            <a:ahLst/>
            <a:cxnLst/>
            <a:rect r="r" b="b" t="t" l="l"/>
            <a:pathLst>
              <a:path h="4732728" w="8683905">
                <a:moveTo>
                  <a:pt x="0" y="0"/>
                </a:moveTo>
                <a:lnTo>
                  <a:pt x="8683905" y="0"/>
                </a:lnTo>
                <a:lnTo>
                  <a:pt x="8683905" y="4732728"/>
                </a:lnTo>
                <a:lnTo>
                  <a:pt x="0" y="4732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Why the Chain Rule is Impossible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914880"/>
            <a:ext cx="6894007" cy="385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calcul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ate </a:t>
            </a:r>
            <a:r>
              <a:rPr lang="en-US" b="true" sz="2441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P(</a:t>
            </a:r>
            <a:r>
              <a:rPr lang="en-US" b="true" sz="2441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word_10 | word_1...word_9)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we need to have seen t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 exact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sequence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9 words many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ti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o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ur tra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ining data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S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arsi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ty: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Mos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ong s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tences have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nev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 been written bef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h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uman history.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need a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 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approximation.</a:t>
            </a:r>
          </a:p>
          <a:p>
            <a:pPr algn="just">
              <a:lnSpc>
                <a:spcPts val="3418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752641" y="3651567"/>
            <a:ext cx="7506659" cy="4091129"/>
          </a:xfrm>
          <a:custGeom>
            <a:avLst/>
            <a:gdLst/>
            <a:ahLst/>
            <a:cxnLst/>
            <a:rect r="r" b="b" t="t" l="l"/>
            <a:pathLst>
              <a:path h="4091129" w="7506659">
                <a:moveTo>
                  <a:pt x="0" y="0"/>
                </a:moveTo>
                <a:lnTo>
                  <a:pt x="7506659" y="0"/>
                </a:lnTo>
                <a:lnTo>
                  <a:pt x="7506659" y="4091129"/>
                </a:lnTo>
                <a:lnTo>
                  <a:pt x="0" y="409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Markov Assumption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594417"/>
            <a:ext cx="8115300" cy="428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8"/>
              </a:lnSpc>
            </a:pP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Assumption: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probabili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ty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next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word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depends only on t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la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441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k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words. History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do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n't matte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 beyo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nd that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First Orde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 (Bigram Model):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ook back 1 word.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b="true" sz="2441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P(“NLP”</a:t>
            </a:r>
            <a:r>
              <a:rPr lang="en-US" b="true" sz="2441" i="true">
                <a:solidFill>
                  <a:srgbClr val="785842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| “I like”) ≈ P(“NLP | ”like”)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Second O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rder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(Trigr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am Mod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el):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Look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ck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 wo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ds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418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3639982"/>
            <a:ext cx="8426106" cy="2348777"/>
          </a:xfrm>
          <a:custGeom>
            <a:avLst/>
            <a:gdLst/>
            <a:ahLst/>
            <a:cxnLst/>
            <a:rect r="r" b="b" t="t" l="l"/>
            <a:pathLst>
              <a:path h="2348777" w="8426106">
                <a:moveTo>
                  <a:pt x="0" y="0"/>
                </a:moveTo>
                <a:lnTo>
                  <a:pt x="8426106" y="0"/>
                </a:lnTo>
                <a:lnTo>
                  <a:pt x="8426106" y="2348777"/>
                </a:lnTo>
                <a:lnTo>
                  <a:pt x="0" y="2348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54806" y="3639982"/>
            <a:ext cx="7804494" cy="4253449"/>
          </a:xfrm>
          <a:custGeom>
            <a:avLst/>
            <a:gdLst/>
            <a:ahLst/>
            <a:cxnLst/>
            <a:rect r="r" b="b" t="t" l="l"/>
            <a:pathLst>
              <a:path h="4253449" w="7804494">
                <a:moveTo>
                  <a:pt x="0" y="0"/>
                </a:moveTo>
                <a:lnTo>
                  <a:pt x="7804494" y="0"/>
                </a:lnTo>
                <a:lnTo>
                  <a:pt x="7804494" y="4253449"/>
                </a:lnTo>
                <a:lnTo>
                  <a:pt x="0" y="425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Building a Transition Matrix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11897" y="3651567"/>
            <a:ext cx="7247403" cy="3949835"/>
          </a:xfrm>
          <a:custGeom>
            <a:avLst/>
            <a:gdLst/>
            <a:ahLst/>
            <a:cxnLst/>
            <a:rect r="r" b="b" t="t" l="l"/>
            <a:pathLst>
              <a:path h="3949835" w="7247403">
                <a:moveTo>
                  <a:pt x="0" y="0"/>
                </a:moveTo>
                <a:lnTo>
                  <a:pt x="7247403" y="0"/>
                </a:lnTo>
                <a:lnTo>
                  <a:pt x="7247403" y="3949835"/>
                </a:lnTo>
                <a:lnTo>
                  <a:pt x="0" y="3949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Hands-on: Numerical - Let's Calculate Probabilities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594417"/>
            <a:ext cx="8685671" cy="4710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8"/>
              </a:lnSpc>
            </a:pP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Corpus: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"Sam I am I am Sam"</a:t>
            </a:r>
          </a:p>
          <a:p>
            <a:pPr algn="just">
              <a:lnSpc>
                <a:spcPts val="3418"/>
              </a:lnSpc>
            </a:pP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Task: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Calcula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</a:t>
            </a: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P(“</a:t>
            </a: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Sam”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| “</a:t>
            </a: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am”)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Step 1: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ount("am") =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2.</a:t>
            </a:r>
          </a:p>
          <a:p>
            <a:pPr algn="just">
              <a:lnSpc>
                <a:spcPts val="3418"/>
              </a:lnSpc>
            </a:pP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Step 2: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Count("am Sam")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=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1. (The instanc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at the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nd)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esult: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/ 2 = 0.5.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odel se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"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am", th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ere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is a 50% chance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the next wo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rd is "Sam".</a:t>
            </a:r>
          </a:p>
          <a:p>
            <a:pPr algn="just">
              <a:lnSpc>
                <a:spcPts val="3418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935026"/>
            <a:ext cx="7698398" cy="4195627"/>
          </a:xfrm>
          <a:custGeom>
            <a:avLst/>
            <a:gdLst/>
            <a:ahLst/>
            <a:cxnLst/>
            <a:rect r="r" b="b" t="t" l="l"/>
            <a:pathLst>
              <a:path h="4195627" w="7698398">
                <a:moveTo>
                  <a:pt x="0" y="0"/>
                </a:moveTo>
                <a:lnTo>
                  <a:pt x="7698398" y="0"/>
                </a:lnTo>
                <a:lnTo>
                  <a:pt x="7698398" y="4195627"/>
                </a:lnTo>
                <a:lnTo>
                  <a:pt x="0" y="4195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78331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Language Generation (The Fun Part)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0630" y="3887401"/>
            <a:ext cx="7928670" cy="398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Once we have the matrix, we can "Generate" text.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Start with token 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&lt;s&gt; </a:t>
            </a:r>
            <a:r>
              <a:rPr lang="en-US" b="true" sz="22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(Start of sentence).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Look at row 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&lt;s&gt;. </a:t>
            </a:r>
            <a:r>
              <a:rPr lang="en-US" b="true" sz="22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"I" has highest probability. Pick "I".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Look at row "I". "Want" has highest probability. Pick "Want".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Look at row "Want"...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Historical Fact: </a:t>
            </a:r>
            <a:r>
              <a:rPr lang="en-US" b="true" sz="22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This is how early "Chatbots" worked in the 1980s. They were just probabilistic parrots!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454806" y="3651567"/>
            <a:ext cx="7804494" cy="4253449"/>
          </a:xfrm>
          <a:custGeom>
            <a:avLst/>
            <a:gdLst/>
            <a:ahLst/>
            <a:cxnLst/>
            <a:rect r="r" b="b" t="t" l="l"/>
            <a:pathLst>
              <a:path h="4253449" w="7804494">
                <a:moveTo>
                  <a:pt x="0" y="0"/>
                </a:moveTo>
                <a:lnTo>
                  <a:pt x="7804494" y="0"/>
                </a:lnTo>
                <a:lnTo>
                  <a:pt x="7804494" y="4253449"/>
                </a:lnTo>
                <a:lnTo>
                  <a:pt x="0" y="425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822768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Zero Probability Trap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594417"/>
            <a:ext cx="7320855" cy="4710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8"/>
              </a:lnSpc>
            </a:pP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Scenario: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Test set has phrase </a:t>
            </a:r>
            <a:r>
              <a:rPr lang="en-US" sz="2441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"Sam I do".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Training da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 never h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41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"I</a:t>
            </a:r>
            <a:r>
              <a:rPr lang="en-US" sz="2441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do".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ount =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0.</a:t>
            </a:r>
          </a:p>
          <a:p>
            <a:pPr algn="just" marL="527147" indent="-263573" lvl="1">
              <a:lnSpc>
                <a:spcPts val="3418"/>
              </a:lnSpc>
              <a:buFont typeface="Arial"/>
              <a:buChar char="•"/>
            </a:pP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Probabili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ty = 0.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sz="244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Consequenc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e: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Sinc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ultiply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probabilities,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single zero turns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entire sen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ence</a:t>
            </a:r>
            <a:r>
              <a:rPr lang="en-US" sz="24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probability to Zero.</a:t>
            </a:r>
          </a:p>
          <a:p>
            <a:pPr algn="just">
              <a:lnSpc>
                <a:spcPts val="3418"/>
              </a:lnSpc>
            </a:pPr>
          </a:p>
          <a:p>
            <a:pPr algn="just">
              <a:lnSpc>
                <a:spcPts val="3418"/>
              </a:lnSpc>
            </a:pP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he mo</a:t>
            </a:r>
            <a:r>
              <a:rPr lang="en-US" b="true" sz="244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del crashes.</a:t>
            </a:r>
          </a:p>
          <a:p>
            <a:pPr algn="just">
              <a:lnSpc>
                <a:spcPts val="3418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93371" y="3541159"/>
            <a:ext cx="11301259" cy="4887795"/>
          </a:xfrm>
          <a:custGeom>
            <a:avLst/>
            <a:gdLst/>
            <a:ahLst/>
            <a:cxnLst/>
            <a:rect r="r" b="b" t="t" l="l"/>
            <a:pathLst>
              <a:path h="4887795" w="11301259">
                <a:moveTo>
                  <a:pt x="0" y="0"/>
                </a:moveTo>
                <a:lnTo>
                  <a:pt x="11301258" y="0"/>
                </a:lnTo>
                <a:lnTo>
                  <a:pt x="11301258" y="4887794"/>
                </a:lnTo>
                <a:lnTo>
                  <a:pt x="0" y="4887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78331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Laplace Smoothing (Add-One)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3198" y="3710226"/>
            <a:ext cx="8266102" cy="4505026"/>
          </a:xfrm>
          <a:custGeom>
            <a:avLst/>
            <a:gdLst/>
            <a:ahLst/>
            <a:cxnLst/>
            <a:rect r="r" b="b" t="t" l="l"/>
            <a:pathLst>
              <a:path h="4505026" w="8266102">
                <a:moveTo>
                  <a:pt x="0" y="0"/>
                </a:moveTo>
                <a:lnTo>
                  <a:pt x="8266102" y="0"/>
                </a:lnTo>
                <a:lnTo>
                  <a:pt x="8266102" y="4505025"/>
                </a:lnTo>
                <a:lnTo>
                  <a:pt x="0" y="4505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436809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 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7012" y="1858951"/>
            <a:ext cx="1553397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Computers can't read. They can only count.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84409"/>
            <a:ext cx="7397200" cy="370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You understand the word "Apple". You visualize a red fruit, a tech company, maybe a pie.</a:t>
            </a:r>
          </a:p>
          <a:p>
            <a:pPr algn="just">
              <a:lnSpc>
                <a:spcPts val="2939"/>
              </a:lnSpc>
            </a:pP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a computer, 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"Apple"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is just a string of bytes 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01000001.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It has no semantic meaning.</a:t>
            </a:r>
          </a:p>
          <a:p>
            <a:pPr algn="just">
              <a:lnSpc>
                <a:spcPts val="2939"/>
              </a:lnSpc>
            </a:pP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Goal of Day 2: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Feature Extraction.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We need to convert these words into Vectors (Lists of numbers) so we can do math on them.</a:t>
            </a:r>
          </a:p>
          <a:p>
            <a:pPr algn="just">
              <a:lnSpc>
                <a:spcPts val="293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Knowledge Checkpoint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97048" y="3463398"/>
            <a:ext cx="7491880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Q1: Which model treats </a:t>
            </a:r>
            <a:r>
              <a:rPr lang="en-US" b="true" sz="21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</a:t>
            </a:r>
            <a:r>
              <a:rPr lang="en-US" b="true" sz="21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dog</a:t>
            </a:r>
            <a:r>
              <a:rPr lang="en-US" b="true" sz="21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bit</a:t>
            </a:r>
            <a:r>
              <a:rPr lang="en-US" b="true" sz="21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man"</a:t>
            </a:r>
            <a:r>
              <a:rPr lang="en-US" b="true" sz="21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"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man bit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the dog" as exactly th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same?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Ans: Bag of Word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(BoW).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Q2: In a Bigram model, the next word depends o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 how many previous words?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Ans: One.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Q3: Why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do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we add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+1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 Laplace Smoothing?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Ans: To avoid zero probabilities crashing the model.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768657"/>
            <a:ext cx="9372201" cy="4475087"/>
          </a:xfrm>
          <a:custGeom>
            <a:avLst/>
            <a:gdLst/>
            <a:ahLst/>
            <a:cxnLst/>
            <a:rect r="r" b="b" t="t" l="l"/>
            <a:pathLst>
              <a:path h="4475087" w="9372201">
                <a:moveTo>
                  <a:pt x="0" y="0"/>
                </a:moveTo>
                <a:lnTo>
                  <a:pt x="9372201" y="0"/>
                </a:lnTo>
                <a:lnTo>
                  <a:pt x="9372201" y="4475088"/>
                </a:lnTo>
                <a:lnTo>
                  <a:pt x="0" y="4475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39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Intro to Text Classification: From Describing to Deciding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11351" y="3721032"/>
            <a:ext cx="6317455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have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Vectors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W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have </a:t>
            </a:r>
            <a:r>
              <a:rPr lang="en-US" sz="24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Probabilities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Now le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t's </a:t>
            </a:r>
            <a:r>
              <a:rPr lang="en-US" sz="24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classify.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Tasks: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Spam Detection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(Spam vs. Ham)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Sentiment Analysis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(Positive vs. Negative)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Topic Classification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(Sports vs. Politics)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590569" y="3428481"/>
            <a:ext cx="9728474" cy="4875001"/>
          </a:xfrm>
          <a:custGeom>
            <a:avLst/>
            <a:gdLst/>
            <a:ahLst/>
            <a:cxnLst/>
            <a:rect r="r" b="b" t="t" l="l"/>
            <a:pathLst>
              <a:path h="4875001" w="9728474">
                <a:moveTo>
                  <a:pt x="0" y="0"/>
                </a:moveTo>
                <a:lnTo>
                  <a:pt x="9728474" y="0"/>
                </a:lnTo>
                <a:lnTo>
                  <a:pt x="9728474" y="4875001"/>
                </a:lnTo>
                <a:lnTo>
                  <a:pt x="0" y="4875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97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9506" y="163628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Magic Formula (Bayes' Theorem)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12695" y="3501498"/>
            <a:ext cx="4758687" cy="5756802"/>
          </a:xfrm>
          <a:custGeom>
            <a:avLst/>
            <a:gdLst/>
            <a:ahLst/>
            <a:cxnLst/>
            <a:rect r="r" b="b" t="t" l="l"/>
            <a:pathLst>
              <a:path h="5756802" w="4758687">
                <a:moveTo>
                  <a:pt x="0" y="0"/>
                </a:moveTo>
                <a:lnTo>
                  <a:pt x="4758686" y="0"/>
                </a:lnTo>
                <a:lnTo>
                  <a:pt x="4758686" y="5756802"/>
                </a:lnTo>
                <a:lnTo>
                  <a:pt x="0" y="5756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844" t="-20142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Why is Naive Bayes called “Naive” 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5914" y="3453873"/>
            <a:ext cx="9739682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</a:t>
            </a:r>
            <a:r>
              <a:rPr lang="en-US" sz="24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assume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hat words are </a:t>
            </a:r>
            <a:r>
              <a:rPr lang="en-US" sz="24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conditionally independent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(The </a:t>
            </a:r>
            <a:r>
              <a:rPr lang="en-US" sz="24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“Naive”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assumption) i.e., it assumes </a:t>
            </a:r>
            <a:r>
              <a:rPr lang="en-US" sz="24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every word is independent of every other word.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assumes "Bank" in "River Bank" has nothing to do with "River" or, assume "San" does not predict "Francisco".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them a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separate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clues.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Why?</a:t>
            </a:r>
            <a:r>
              <a:rPr lang="en-US" sz="24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mp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ifies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putation drastically.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Surpri</a:t>
            </a: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ite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eing "w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rong",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it works incredibly well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 t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ext classification.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028700" y="3171745"/>
            <a:ext cx="4267186" cy="5590013"/>
            <a:chOff x="0" y="0"/>
            <a:chExt cx="5689581" cy="74533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89581" cy="7453351"/>
            </a:xfrm>
            <a:custGeom>
              <a:avLst/>
              <a:gdLst/>
              <a:ahLst/>
              <a:cxnLst/>
              <a:rect r="r" b="b" t="t" l="l"/>
              <a:pathLst>
                <a:path h="7453351" w="5689581">
                  <a:moveTo>
                    <a:pt x="0" y="0"/>
                  </a:moveTo>
                  <a:lnTo>
                    <a:pt x="5689581" y="0"/>
                  </a:lnTo>
                  <a:lnTo>
                    <a:pt x="5689581" y="7453351"/>
                  </a:lnTo>
                  <a:lnTo>
                    <a:pt x="0" y="745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77190" y="1626341"/>
              <a:ext cx="4527981" cy="4929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Training Data: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Spam (3 docs):</a:t>
              </a:r>
              <a:r>
                <a:rPr lang="en-US" b="true" sz="210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"Buy cheap meds", "Cheap money", "Buy now".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Ham (2 docs):</a:t>
              </a:r>
              <a:r>
                <a:rPr lang="en-US" b="true" sz="210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"Meeting now", "Cheap meeting".</a:t>
              </a: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P(Spam)</a:t>
              </a:r>
              <a:r>
                <a:rPr lang="en-US" b="true" sz="210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= 3/5. </a:t>
              </a:r>
              <a:r>
                <a:rPr lang="en-US" b="true" sz="21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P(Ham)</a:t>
              </a:r>
              <a:r>
                <a:rPr lang="en-US" b="true" sz="210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= 2/5.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70476" y="3171745"/>
            <a:ext cx="6217418" cy="4857750"/>
            <a:chOff x="0" y="0"/>
            <a:chExt cx="828989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89890" cy="6477000"/>
            </a:xfrm>
            <a:custGeom>
              <a:avLst/>
              <a:gdLst/>
              <a:ahLst/>
              <a:cxnLst/>
              <a:rect r="r" b="b" t="t" l="l"/>
              <a:pathLst>
                <a:path h="6477000" w="8289890">
                  <a:moveTo>
                    <a:pt x="0" y="0"/>
                  </a:moveTo>
                  <a:lnTo>
                    <a:pt x="8289890" y="0"/>
                  </a:lnTo>
                  <a:lnTo>
                    <a:pt x="8289890" y="6477000"/>
                  </a:lnTo>
                  <a:lnTo>
                    <a:pt x="0" y="647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027" t="0" r="-9027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02623" y="1362672"/>
              <a:ext cx="6884644" cy="4434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b="true" sz="21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Task:</a:t>
              </a:r>
              <a:r>
                <a:rPr lang="en-US" sz="21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Classify new email "Cheap meds".</a:t>
              </a: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940"/>
                </a:lnSpc>
              </a:pPr>
              <a:r>
                <a:rPr lang="en-US" b="true" sz="21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Spam Calculation: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b="true" sz="2100" i="true">
                  <a:solidFill>
                    <a:srgbClr val="785842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P(“Cheap”|”Spam”) = 2/3 (appearances/total spam docs).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b="true" sz="2100" i="true">
                  <a:solidFill>
                    <a:srgbClr val="785842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P(“Meds”|”Spam”) = 1/3.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b="true" sz="2100" i="true">
                  <a:solidFill>
                    <a:srgbClr val="785842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Score = 0.6 (Prior) * 0.66 * 0.33 = 0.13.</a:t>
              </a:r>
            </a:p>
            <a:p>
              <a:pPr algn="l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45817" y="3051391"/>
            <a:ext cx="4267186" cy="5590013"/>
            <a:chOff x="0" y="0"/>
            <a:chExt cx="5689581" cy="745335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89581" cy="7453351"/>
            </a:xfrm>
            <a:custGeom>
              <a:avLst/>
              <a:gdLst/>
              <a:ahLst/>
              <a:cxnLst/>
              <a:rect r="r" b="b" t="t" l="l"/>
              <a:pathLst>
                <a:path h="7453351" w="5689581">
                  <a:moveTo>
                    <a:pt x="0" y="0"/>
                  </a:moveTo>
                  <a:lnTo>
                    <a:pt x="5689581" y="0"/>
                  </a:lnTo>
                  <a:lnTo>
                    <a:pt x="5689581" y="7453351"/>
                  </a:lnTo>
                  <a:lnTo>
                    <a:pt x="0" y="7453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617050" y="1548233"/>
              <a:ext cx="4876659" cy="466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6"/>
                </a:lnSpc>
                <a:spcBef>
                  <a:spcPct val="0"/>
                </a:spcBef>
              </a:pPr>
              <a:r>
                <a:rPr lang="en-US" b="true" sz="1997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Ham Calculation:</a:t>
              </a:r>
            </a:p>
            <a:p>
              <a:pPr algn="l" marL="431274" indent="-215637" lvl="1">
                <a:lnSpc>
                  <a:spcPts val="2796"/>
                </a:lnSpc>
                <a:buFont typeface="Arial"/>
                <a:buChar char="•"/>
              </a:pPr>
              <a:r>
                <a:rPr lang="en-US" b="true" sz="1997" i="true">
                  <a:solidFill>
                    <a:srgbClr val="785842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P(“Cheap”|”Ham”) = 1/2.</a:t>
              </a:r>
            </a:p>
            <a:p>
              <a:pPr algn="l" marL="431274" indent="-215637" lvl="1">
                <a:lnSpc>
                  <a:spcPts val="2796"/>
                </a:lnSpc>
                <a:buFont typeface="Arial"/>
                <a:buChar char="•"/>
              </a:pPr>
              <a:r>
                <a:rPr lang="en-US" b="true" sz="1997" i="true">
                  <a:solidFill>
                    <a:srgbClr val="785842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P(“Meds”|”Ham”) = 0/2 -&gt; Apply Smoothing! -&gt; let's say 0.01.</a:t>
              </a:r>
            </a:p>
            <a:p>
              <a:pPr algn="l" marL="431274" indent="-215637" lvl="1">
                <a:lnSpc>
                  <a:spcPts val="2796"/>
                </a:lnSpc>
                <a:buFont typeface="Arial"/>
                <a:buChar char="•"/>
              </a:pPr>
              <a:r>
                <a:rPr lang="en-US" b="true" sz="1997" i="true">
                  <a:solidFill>
                    <a:srgbClr val="785842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Score = 0.4 * 0.5 * 0.01 = 0.002.</a:t>
              </a:r>
            </a:p>
            <a:p>
              <a:pPr algn="l">
                <a:lnSpc>
                  <a:spcPts val="2796"/>
                </a:lnSpc>
                <a:spcBef>
                  <a:spcPct val="0"/>
                </a:spcBef>
              </a:pPr>
            </a:p>
            <a:p>
              <a:pPr algn="l">
                <a:lnSpc>
                  <a:spcPts val="2796"/>
                </a:lnSpc>
                <a:spcBef>
                  <a:spcPct val="0"/>
                </a:spcBef>
              </a:pPr>
              <a:r>
                <a:rPr lang="en-US" b="true" sz="1997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Comparison: </a:t>
              </a:r>
              <a:r>
                <a:rPr lang="en-US" b="true" sz="1997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0.13 &gt; 0.002. </a:t>
              </a:r>
              <a:r>
                <a:rPr lang="en-US" b="true" sz="1997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Prediction: </a:t>
              </a:r>
              <a:r>
                <a:rPr lang="en-US" b="true" sz="1997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Spam.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18111" y="8631289"/>
            <a:ext cx="3505481" cy="627011"/>
            <a:chOff x="0" y="0"/>
            <a:chExt cx="2272092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72092" cy="406400"/>
            </a:xfrm>
            <a:custGeom>
              <a:avLst/>
              <a:gdLst/>
              <a:ahLst/>
              <a:cxnLst/>
              <a:rect r="r" b="b" t="t" l="l"/>
              <a:pathLst>
                <a:path h="406400" w="2272092">
                  <a:moveTo>
                    <a:pt x="0" y="0"/>
                  </a:moveTo>
                  <a:lnTo>
                    <a:pt x="2068892" y="0"/>
                  </a:lnTo>
                  <a:lnTo>
                    <a:pt x="2272092" y="203200"/>
                  </a:lnTo>
                  <a:lnTo>
                    <a:pt x="206889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79E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47625"/>
              <a:ext cx="201809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984591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Naive Bayes Numerical Walkthrough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Pros and Cons of Naive Bayes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4806" y="3564385"/>
            <a:ext cx="7804494" cy="364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Pros: 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Fast, needs little training data, interpr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eta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e.</a:t>
            </a:r>
          </a:p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</a:p>
          <a:p>
            <a:pPr algn="just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b="true" sz="2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ons</a:t>
            </a:r>
            <a:r>
              <a:rPr lang="en-US" b="true" sz="2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ai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ls on </a:t>
            </a:r>
            <a:r>
              <a:rPr lang="en-US" sz="25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"Double</a:t>
            </a:r>
            <a:r>
              <a:rPr lang="en-US" sz="25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Negatives"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(e.g., "Not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bad" -&gt; Naive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Ba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 sees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"Bad" a</a:t>
            </a: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nd predicts Negative).</a:t>
            </a:r>
          </a:p>
          <a:p>
            <a:pPr algn="just">
              <a:lnSpc>
                <a:spcPts val="363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3501498"/>
            <a:ext cx="8115300" cy="4422839"/>
          </a:xfrm>
          <a:custGeom>
            <a:avLst/>
            <a:gdLst/>
            <a:ahLst/>
            <a:cxnLst/>
            <a:rect r="r" b="b" t="t" l="l"/>
            <a:pathLst>
              <a:path h="4422839" w="8115300">
                <a:moveTo>
                  <a:pt x="0" y="0"/>
                </a:moveTo>
                <a:lnTo>
                  <a:pt x="8115300" y="0"/>
                </a:lnTo>
                <a:lnTo>
                  <a:pt x="8115300" y="4422838"/>
                </a:lnTo>
                <a:lnTo>
                  <a:pt x="0" y="442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823132"/>
            <a:ext cx="8220826" cy="4480350"/>
          </a:xfrm>
          <a:custGeom>
            <a:avLst/>
            <a:gdLst/>
            <a:ahLst/>
            <a:cxnLst/>
            <a:rect r="r" b="b" t="t" l="l"/>
            <a:pathLst>
              <a:path h="4480350" w="8220826">
                <a:moveTo>
                  <a:pt x="0" y="0"/>
                </a:moveTo>
                <a:lnTo>
                  <a:pt x="8220826" y="0"/>
                </a:lnTo>
                <a:lnTo>
                  <a:pt x="8220826" y="4480350"/>
                </a:lnTo>
                <a:lnTo>
                  <a:pt x="0" y="4480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Logistic Regression: The Geometric Approach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06309" y="3775507"/>
            <a:ext cx="7076410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Naive Bayes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modeled the </a:t>
            </a:r>
            <a:r>
              <a:rPr lang="en-US" b="true" sz="23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probability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words.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Logistic Regression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models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b="true" sz="23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decision bou</a:t>
            </a:r>
            <a:r>
              <a:rPr lang="en-US" b="true" sz="23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ndary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mag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ine a 2D graph.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X-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axis: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Count of "Good".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Y-axis: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Count of "Bad".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LogReg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tries to </a:t>
            </a:r>
            <a:r>
              <a:rPr lang="en-US" sz="23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draw a straight line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that </a:t>
            </a:r>
            <a:r>
              <a:rPr lang="en-US" sz="23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separ</a:t>
            </a:r>
            <a:r>
              <a:rPr lang="en-US" sz="23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ates Po</a:t>
            </a:r>
            <a:r>
              <a:rPr lang="en-US" sz="23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sitive reviews from Negative ones.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923717" y="4788801"/>
            <a:ext cx="8335583" cy="2031798"/>
          </a:xfrm>
          <a:custGeom>
            <a:avLst/>
            <a:gdLst/>
            <a:ahLst/>
            <a:cxnLst/>
            <a:rect r="r" b="b" t="t" l="l"/>
            <a:pathLst>
              <a:path h="2031798" w="8335583">
                <a:moveTo>
                  <a:pt x="0" y="0"/>
                </a:moveTo>
                <a:lnTo>
                  <a:pt x="8335583" y="0"/>
                </a:lnTo>
                <a:lnTo>
                  <a:pt x="8335583" y="2031798"/>
                </a:lnTo>
                <a:lnTo>
                  <a:pt x="0" y="203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2033" y="3616272"/>
            <a:ext cx="7970893" cy="5308450"/>
          </a:xfrm>
          <a:custGeom>
            <a:avLst/>
            <a:gdLst/>
            <a:ahLst/>
            <a:cxnLst/>
            <a:rect r="r" b="b" t="t" l="l"/>
            <a:pathLst>
              <a:path h="5308450" w="7970893">
                <a:moveTo>
                  <a:pt x="0" y="0"/>
                </a:moveTo>
                <a:lnTo>
                  <a:pt x="7970893" y="0"/>
                </a:lnTo>
                <a:lnTo>
                  <a:pt x="7970893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90362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Squeezing the Output: The Sigmoid Function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8757770" y="3712730"/>
            <a:ext cx="8277456" cy="3958783"/>
          </a:xfrm>
          <a:custGeom>
            <a:avLst/>
            <a:gdLst/>
            <a:ahLst/>
            <a:cxnLst/>
            <a:rect r="r" b="b" t="t" l="l"/>
            <a:pathLst>
              <a:path h="3958783" w="8277456">
                <a:moveTo>
                  <a:pt x="0" y="0"/>
                </a:moveTo>
                <a:lnTo>
                  <a:pt x="8277456" y="0"/>
                </a:lnTo>
                <a:lnTo>
                  <a:pt x="8277456" y="3958783"/>
                </a:lnTo>
                <a:lnTo>
                  <a:pt x="0" y="3958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712730"/>
            <a:ext cx="7399651" cy="4893019"/>
          </a:xfrm>
          <a:custGeom>
            <a:avLst/>
            <a:gdLst/>
            <a:ahLst/>
            <a:cxnLst/>
            <a:rect r="r" b="b" t="t" l="l"/>
            <a:pathLst>
              <a:path h="4893019" w="7399651">
                <a:moveTo>
                  <a:pt x="0" y="0"/>
                </a:moveTo>
                <a:lnTo>
                  <a:pt x="7399651" y="0"/>
                </a:lnTo>
                <a:lnTo>
                  <a:pt x="7399651" y="4893019"/>
                </a:lnTo>
                <a:lnTo>
                  <a:pt x="0" y="4893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Logistic Regression Equation: The Math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21778" y="7887908"/>
            <a:ext cx="728817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nsight: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can look at the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weights (</a:t>
            </a:r>
            <a:r>
              <a:rPr lang="en-US" sz="2399" i="true">
                <a:solidFill>
                  <a:srgbClr val="785842"/>
                </a:solidFill>
                <a:latin typeface="Inter Italics"/>
                <a:ea typeface="Inter Italics"/>
                <a:cs typeface="Inter Italics"/>
                <a:sym typeface="Inter Italics"/>
              </a:rPr>
              <a:t>w)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see which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words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drive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sentiment!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028700" y="3662648"/>
            <a:ext cx="8115300" cy="4422838"/>
          </a:xfrm>
          <a:custGeom>
            <a:avLst/>
            <a:gdLst/>
            <a:ahLst/>
            <a:cxnLst/>
            <a:rect r="r" b="b" t="t" l="l"/>
            <a:pathLst>
              <a:path h="4422838" w="8115300">
                <a:moveTo>
                  <a:pt x="0" y="0"/>
                </a:moveTo>
                <a:lnTo>
                  <a:pt x="8115300" y="0"/>
                </a:lnTo>
                <a:lnTo>
                  <a:pt x="8115300" y="4422839"/>
                </a:lnTo>
                <a:lnTo>
                  <a:pt x="0" y="4422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46174"/>
            <a:ext cx="16230600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K-Nearest Neighbors : Understanding "Lazy Learning".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71778" y="3615023"/>
            <a:ext cx="7463447" cy="518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Concept: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"If it looks like a duck and quacks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like a duck...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don't learn weights. We </a:t>
            </a:r>
            <a:r>
              <a:rPr lang="en-US" sz="22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store the entire training</a:t>
            </a:r>
            <a:r>
              <a:rPr lang="en-US" sz="22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datas</a:t>
            </a:r>
            <a:r>
              <a:rPr lang="en-US" sz="22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et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memory.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</a:t>
            </a: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</a:t>
            </a: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ocess:</a:t>
            </a:r>
          </a:p>
          <a:p>
            <a:pPr algn="just" marL="496567" indent="-248284" lvl="1">
              <a:lnSpc>
                <a:spcPts val="3219"/>
              </a:lnSpc>
              <a:buAutoNum type="arabicPeriod" startAt="1"/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ece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ive new documen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t.</a:t>
            </a:r>
          </a:p>
          <a:p>
            <a:pPr algn="just" marL="496567" indent="-248284" lvl="1">
              <a:lnSpc>
                <a:spcPts val="3219"/>
              </a:lnSpc>
              <a:buAutoNum type="arabicPeriod" startAt="1"/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Calcula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 Distance (Euclidean or Cosine) to every oth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 document.</a:t>
            </a:r>
          </a:p>
          <a:p>
            <a:pPr algn="just" marL="496567" indent="-248284" lvl="1">
              <a:lnSpc>
                <a:spcPts val="3219"/>
              </a:lnSpc>
              <a:buAutoNum type="arabicPeriod" startAt="1"/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Pick the top </a:t>
            </a:r>
            <a:r>
              <a:rPr lang="en-US" b="true" sz="22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K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closest ma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tch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s.</a:t>
            </a:r>
          </a:p>
          <a:p>
            <a:pPr algn="just" marL="496567" indent="-248284" lvl="1">
              <a:lnSpc>
                <a:spcPts val="3219"/>
              </a:lnSpc>
              <a:buAutoNum type="arabicPeriod" startAt="1"/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Vo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te.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489270" y="3779726"/>
            <a:ext cx="8770030" cy="4779666"/>
          </a:xfrm>
          <a:custGeom>
            <a:avLst/>
            <a:gdLst/>
            <a:ahLst/>
            <a:cxnLst/>
            <a:rect r="r" b="b" t="t" l="l"/>
            <a:pathLst>
              <a:path h="4779666" w="8770030">
                <a:moveTo>
                  <a:pt x="0" y="0"/>
                </a:moveTo>
                <a:lnTo>
                  <a:pt x="8770030" y="0"/>
                </a:lnTo>
                <a:lnTo>
                  <a:pt x="8770030" y="4779667"/>
                </a:lnTo>
                <a:lnTo>
                  <a:pt x="0" y="4779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79093"/>
            <a:ext cx="1501374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Today's Roadmap: From Counting to Predicting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816249"/>
            <a:ext cx="6378681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Part 1: Vector Space Models.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(One-Hot, Bag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Words, TF-IDF). How do we represent text as numbers?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Part 2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Language Modeling.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(N-Gr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ams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Markov Chains). How do we predict the next word?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art 3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Classical Algorithms.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(N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ive Bayes, Logi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tic Regression). How do we classify text using probability?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028700" y="3690612"/>
            <a:ext cx="9835153" cy="4667565"/>
          </a:xfrm>
          <a:custGeom>
            <a:avLst/>
            <a:gdLst/>
            <a:ahLst/>
            <a:cxnLst/>
            <a:rect r="r" b="b" t="t" l="l"/>
            <a:pathLst>
              <a:path h="4667565" w="9835153">
                <a:moveTo>
                  <a:pt x="0" y="0"/>
                </a:moveTo>
                <a:lnTo>
                  <a:pt x="9835153" y="0"/>
                </a:lnTo>
                <a:lnTo>
                  <a:pt x="9835153" y="4667565"/>
                </a:lnTo>
                <a:lnTo>
                  <a:pt x="0" y="4667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38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Importance of Distance Metrics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17422" y="3671084"/>
            <a:ext cx="5841878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</a:t>
            </a:r>
            <a:r>
              <a:rPr lang="en-US" b="true" sz="21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measure "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Close"?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Euclidean: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Straight line distance. (Bad for text, because long documents are "far" from short documents even if they have the same topic).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Cosine Similarity: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Measures the angle between vectors. (Standard for NLP).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We will deep dive into Cosine Similarity tomorrow with Embeddings.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aphicFrame>
        <p:nvGraphicFramePr>
          <p:cNvPr name="Object 9" id="9"/>
          <p:cNvGraphicFramePr/>
          <p:nvPr/>
        </p:nvGraphicFramePr>
        <p:xfrm>
          <a:off x="1161365" y="3621385"/>
          <a:ext cx="5657850" cy="2514600"/>
        </p:xfrm>
        <a:graphic>
          <a:graphicData uri="http://schemas.openxmlformats.org/presentationml/2006/ole">
            <p:oleObj imgW="6781800" imgH="3644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190362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Pros &amp; Cons of Classical Models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33905" y="322871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Quiz Question 1 - TF-IDF Numerical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791492" y="3122727"/>
            <a:ext cx="9630771" cy="5411470"/>
            <a:chOff x="0" y="0"/>
            <a:chExt cx="12841029" cy="72152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2694364"/>
              <a:ext cx="7418324" cy="2111786"/>
            </a:xfrm>
            <a:custGeom>
              <a:avLst/>
              <a:gdLst/>
              <a:ahLst/>
              <a:cxnLst/>
              <a:rect r="r" b="b" t="t" l="l"/>
              <a:pathLst>
                <a:path h="2111786" w="7418324">
                  <a:moveTo>
                    <a:pt x="0" y="0"/>
                  </a:moveTo>
                  <a:lnTo>
                    <a:pt x="7418324" y="0"/>
                  </a:lnTo>
                  <a:lnTo>
                    <a:pt x="7418324" y="2111786"/>
                  </a:lnTo>
                  <a:lnTo>
                    <a:pt x="0" y="2111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17284" y="-38100"/>
              <a:ext cx="12623744" cy="7253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Scenario: You have a small</a:t>
              </a:r>
              <a:r>
                <a:rPr lang="en-US" b="true" sz="2199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c</a:t>
              </a:r>
              <a:r>
                <a:rPr lang="en-US" sz="2199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orpus</a:t>
              </a:r>
              <a:r>
                <a:rPr lang="en-US" b="true" sz="2199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2199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of 3</a:t>
              </a: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documents.</a:t>
              </a:r>
            </a:p>
            <a:p>
              <a:pPr algn="just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Doc A: "Apple apple fruit"</a:t>
              </a:r>
            </a:p>
            <a:p>
              <a:pPr algn="just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Doc B: "Apple phone"</a:t>
              </a:r>
            </a:p>
            <a:p>
              <a:pPr algn="just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Doc C:</a:t>
              </a: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"Bana</a:t>
              </a: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</a:t>
              </a: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 fruit"</a:t>
              </a:r>
            </a:p>
            <a:p>
              <a:pPr algn="just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Task: Calculate the TF-IDF score for the word "A</a:t>
              </a:r>
              <a:r>
                <a:rPr lang="en-US" sz="2199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pple" in Doc A.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A) 0.66</a:t>
              </a:r>
            </a:p>
            <a:p>
              <a:pPr algn="just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B) 0.117</a:t>
              </a:r>
            </a:p>
            <a:p>
              <a:pPr algn="just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C) 0.0</a:t>
              </a:r>
            </a:p>
            <a:p>
              <a:pPr algn="just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D) 0.33</a:t>
              </a:r>
            </a:p>
            <a:p>
              <a:pPr algn="just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2404" y="3336722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59090" y="3124410"/>
            <a:ext cx="9246877" cy="6022028"/>
          </a:xfrm>
          <a:custGeom>
            <a:avLst/>
            <a:gdLst/>
            <a:ahLst/>
            <a:cxnLst/>
            <a:rect r="r" b="b" t="t" l="l"/>
            <a:pathLst>
              <a:path h="6022028" w="9246877">
                <a:moveTo>
                  <a:pt x="0" y="0"/>
                </a:moveTo>
                <a:lnTo>
                  <a:pt x="9246876" y="0"/>
                </a:lnTo>
                <a:lnTo>
                  <a:pt x="9246876" y="6022028"/>
                </a:lnTo>
                <a:lnTo>
                  <a:pt x="0" y="6022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0362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B (0.117)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Quiz Question 2 - N-Gram Theory (Fill in the Blank)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24825" y="3453873"/>
            <a:ext cx="9467808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Statement: "As w</a:t>
            </a:r>
            <a:r>
              <a:rPr lang="en-US" b="true" sz="2400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in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creas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N in an N-Gram model (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e.g., moving from Bigrams to 5-grams), the model's ability to capture long-term context __________, but the risk of data spars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ity (zero probabili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tie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s)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__________."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 Decreases;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Increases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 Increases;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Decreases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Increases; Increases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 Decreases; Decreases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336722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0362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C (Increases; Increases)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7708" y="4022779"/>
            <a:ext cx="8687444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Context (First Blank):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5-gram looks at the previous 4 words. A Bigram looks at only 1. Therefore, 5-grams capture much more c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ontext and nua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nce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(Increase).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Sparsity (Second Blank):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sequence "The quick brown fox jumps" is far rarer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 just "fox jumps". As you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require longer exact matches, the chance of finding them in you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 training data drops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zero. This is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Curse of Dimensionality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NLP (Increase)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Quiz Question 3 - Naive Bayes Logic (True/False)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7417" y="4183859"/>
            <a:ext cx="9467808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Scenario: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 ar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raining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Naiv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 classifier to detect "Sports" articles.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Stat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ement: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"The model sees the phrase 'Manchester United'. The Naive Bayes algorithm explicitly learns that 'Manchester'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and 'United' ar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a single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compound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entity that appear together."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 this st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atement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Tru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or False?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126658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3005" y="3111258"/>
            <a:ext cx="9936295" cy="4049040"/>
          </a:xfrm>
          <a:custGeom>
            <a:avLst/>
            <a:gdLst/>
            <a:ahLst/>
            <a:cxnLst/>
            <a:rect r="r" b="b" t="t" l="l"/>
            <a:pathLst>
              <a:path h="4049040" w="9936295">
                <a:moveTo>
                  <a:pt x="0" y="0"/>
                </a:moveTo>
                <a:lnTo>
                  <a:pt x="9936295" y="0"/>
                </a:lnTo>
                <a:lnTo>
                  <a:pt x="9936295" y="4049041"/>
                </a:lnTo>
                <a:lnTo>
                  <a:pt x="0" y="4049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False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24767" y="3501498"/>
            <a:ext cx="8985525" cy="4122109"/>
          </a:xfrm>
          <a:custGeom>
            <a:avLst/>
            <a:gdLst/>
            <a:ahLst/>
            <a:cxnLst/>
            <a:rect r="r" b="b" t="t" l="l"/>
            <a:pathLst>
              <a:path h="4122109" w="8985525">
                <a:moveTo>
                  <a:pt x="0" y="0"/>
                </a:moveTo>
                <a:lnTo>
                  <a:pt x="8985525" y="0"/>
                </a:lnTo>
                <a:lnTo>
                  <a:pt x="8985525" y="4122109"/>
                </a:lnTo>
                <a:lnTo>
                  <a:pt x="0" y="4122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uiz Question 4 - Laplace Smoothing (Numerical)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24767" y="7575982"/>
            <a:ext cx="6758546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0</a:t>
            </a: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1/4</a:t>
            </a: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1/3</a:t>
            </a: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 0.5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126658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B (1/4)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2545" y="3184065"/>
            <a:ext cx="8322607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Numerator: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Count("Cat dog")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is 0. We add 1. Total = 1.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Denominator: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Count("Cat"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appears 2 times in the corpus. We add 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(Vocabulary size is 2). Total = 2 + 2 = 4.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Result: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1 / 4 = 0.25.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this matters: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probability is no longer zero! The model now thinks "dog" is possible, just very unlikely.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028700" y="4007843"/>
            <a:ext cx="8270181" cy="4507248"/>
          </a:xfrm>
          <a:custGeom>
            <a:avLst/>
            <a:gdLst/>
            <a:ahLst/>
            <a:cxnLst/>
            <a:rect r="r" b="b" t="t" l="l"/>
            <a:pathLst>
              <a:path h="4507248" w="8270181">
                <a:moveTo>
                  <a:pt x="0" y="0"/>
                </a:moveTo>
                <a:lnTo>
                  <a:pt x="8270181" y="0"/>
                </a:lnTo>
                <a:lnTo>
                  <a:pt x="8270181" y="4507249"/>
                </a:lnTo>
                <a:lnTo>
                  <a:pt x="0" y="450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191744"/>
            <a:ext cx="1500848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Simplest Representation: One-Hot Encoding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8145" y="3960218"/>
            <a:ext cx="7829986" cy="416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4954" indent="-232477" lvl="1">
              <a:lnSpc>
                <a:spcPts val="3014"/>
              </a:lnSpc>
              <a:buFont typeface="Arial"/>
              <a:buChar char="•"/>
            </a:pP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Logic: </a:t>
            </a:r>
            <a:r>
              <a:rPr lang="en-US" sz="21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Assign every word in the Vocabulary a unique index</a:t>
            </a: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153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</a:t>
            </a: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just">
              <a:lnSpc>
                <a:spcPts val="3014"/>
              </a:lnSpc>
            </a:pPr>
          </a:p>
          <a:p>
            <a:pPr algn="just" marL="464954" indent="-232477" lvl="1">
              <a:lnSpc>
                <a:spcPts val="3014"/>
              </a:lnSpc>
              <a:buFont typeface="Arial"/>
              <a:buChar char="•"/>
            </a:pP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Vector: </a:t>
            </a:r>
            <a:r>
              <a:rPr lang="en-US" sz="21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vector of length</a:t>
            </a: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153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|V|</a:t>
            </a: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1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(size of vocab) where position</a:t>
            </a: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153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 </a:t>
            </a:r>
            <a:r>
              <a:rPr lang="en-US" sz="21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</a:t>
            </a: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153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1</a:t>
            </a:r>
            <a:r>
              <a:rPr lang="en-US" sz="21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and all others are</a:t>
            </a: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153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0</a:t>
            </a: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just">
              <a:lnSpc>
                <a:spcPts val="3014"/>
              </a:lnSpc>
            </a:pPr>
          </a:p>
          <a:p>
            <a:pPr algn="just" marL="464954" indent="-232477" lvl="1">
              <a:lnSpc>
                <a:spcPts val="3014"/>
              </a:lnSpc>
              <a:buFont typeface="Arial"/>
              <a:buChar char="•"/>
            </a:pP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Example:</a:t>
            </a:r>
          </a:p>
          <a:p>
            <a:pPr algn="just" marL="929907" indent="-309969" lvl="2">
              <a:lnSpc>
                <a:spcPts val="3014"/>
              </a:lnSpc>
              <a:buFont typeface="Arial"/>
              <a:buChar char="⚬"/>
            </a:pP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Vocab: [Apple, Banana, Cat]</a:t>
            </a:r>
          </a:p>
          <a:p>
            <a:pPr algn="just" marL="929907" indent="-309969" lvl="2">
              <a:lnSpc>
                <a:spcPts val="3014"/>
              </a:lnSpc>
              <a:buFont typeface="Arial"/>
              <a:buChar char="⚬"/>
            </a:pP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"Apple" --&gt; </a:t>
            </a:r>
            <a:r>
              <a:rPr lang="en-US" b="true" sz="2153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[1, 0, 0]</a:t>
            </a:r>
          </a:p>
          <a:p>
            <a:pPr algn="just" marL="929907" indent="-309969" lvl="2">
              <a:lnSpc>
                <a:spcPts val="3014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15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"Cat" --&gt; </a:t>
            </a:r>
            <a:r>
              <a:rPr lang="en-US" b="true" sz="2153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[0, 0, 1]</a:t>
            </a:r>
          </a:p>
          <a:p>
            <a:pPr algn="just">
              <a:lnSpc>
                <a:spcPts val="301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41838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Quiz Question 5 - Algorithm Selection (MSQ)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3657" y="3453873"/>
            <a:ext cx="8691532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Scenario: You have a dataset of 5 million text documents (Very large) and you need to build a spam filter quickly. You care more about inference speed (how fast it runs) than getting that final 0.1% of accuracy.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Which algorithms are suitable? (Select two)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K-Nearest Neighbors (KNN)</a:t>
            </a: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Naive Bayes</a:t>
            </a: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Logistic Regression</a:t>
            </a: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 Deep Learning (BERT)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126658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B and 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09953" y="2974515"/>
            <a:ext cx="9549347" cy="58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 (Naive Bayes):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Correct. It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is extremely fast. It's just simpl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multiplication.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 (Logistic Regression):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Correct. Once trained, it's just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dot product equation (y = mx+b). Very fast.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A is wrong (KNN):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KNN is a "Lazy Learner". At prediction time, it has to measure the distance between the new email and all 5 million existing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emails. It would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be incredibly slow.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D is wrong (BERT):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Overkill for this specific requirement. Deep Learning is computationally heavy and slower for simple tasks like spam filtering compared to classical methods.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Quiz Question 6 - Vector Dimensions (Conceptual)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3657" y="3453873"/>
            <a:ext cx="8691532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Scenario: You have a corpus with 20,000 unique words. You decide to use One-Hot Encoding to represent the sentence: "I love AI".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Question: What will be the dimensions (shape) of the vector for just the word "love", and how many zeros will it contain?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Shape (1, 3); 0 zeros.</a:t>
            </a: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Shape (1, 20,000); 2 zeros.</a:t>
            </a: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Shape (1, 20,000); 19,999 zeros.</a:t>
            </a: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 Shape (1, 3); 2 zeros.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126658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C [Shape (1, 20,000); 19,999 zeros]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09953" y="3630944"/>
            <a:ext cx="9549347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Dimension Rule: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One-Hot En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coding, the vector length is alw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ays equal to the Vocabulary size (V). Here, V = 20,000.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Sparsity: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vector has a single 1 at the index for "love", and 0 everywhere else.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Calculation: 20,000 - 1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= 19,999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zeros.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this matters: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This highlights the 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Sparsity problem.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You are storing 19,999 useless numbers just to represent one word. </a:t>
            </a:r>
            <a:r>
              <a:rPr lang="en-US" sz="2400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This motivates why we need Embeddings (Day 3).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Quiz Question 7 - Evaluation Metrics (Scenario)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3657" y="3290909"/>
            <a:ext cx="8691532" cy="598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Scenario: You are building an NLP model to detect Cancer from doctor's notes.</a:t>
            </a:r>
          </a:p>
          <a:p>
            <a:pPr algn="just">
              <a:lnSpc>
                <a:spcPts val="3220"/>
              </a:lnSpc>
            </a:pPr>
          </a:p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Positive Class: Cancer Detected.</a:t>
            </a:r>
          </a:p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Negative Class: Healthy.</a:t>
            </a:r>
          </a:p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</a:t>
            </a: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straint: It is acceptable to accidentally flag a healthy person as sick (they just get a checkup), but it is unacceptable to miss</a:t>
            </a: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 sick person (they might die).</a:t>
            </a:r>
          </a:p>
          <a:p>
            <a:pPr algn="just">
              <a:lnSpc>
                <a:spcPts val="3220"/>
              </a:lnSpc>
            </a:pPr>
          </a:p>
          <a:p>
            <a:pPr algn="just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Question:</a:t>
            </a: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Which metric should you optimize for?</a:t>
            </a:r>
          </a:p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</a:t>
            </a: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 Precision</a:t>
            </a:r>
          </a:p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 Recall</a:t>
            </a:r>
          </a:p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Accuracy</a:t>
            </a:r>
          </a:p>
          <a:p>
            <a:pPr algn="just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 Specificity</a:t>
            </a:r>
          </a:p>
          <a:p>
            <a:pPr algn="just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126658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B (Recall)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5878" y="3048231"/>
            <a:ext cx="9549347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Recall Formula: TP / (TP + FN)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Interpretation: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"Of all the people who actually have cancer, how many did we find?"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B?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want to minimize 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False Negatives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(missing a sick person). High Recall ensures we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catch almost every case.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not A (Precision)?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Precision cares about "Of the ones we flagged, how many were actually sick?" It tries to minimize False Alarms. In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ed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cin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we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tol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rat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fals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alarm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s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lives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Quiz Question 8 - Bag of Words Limitation (Logic)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3657" y="3637206"/>
            <a:ext cx="8691532" cy="47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Scenario: Consider two sentences:</a:t>
            </a:r>
          </a:p>
          <a:p>
            <a:pPr algn="just" marL="496571" indent="-248285" lvl="1">
              <a:lnSpc>
                <a:spcPts val="3220"/>
              </a:lnSpc>
              <a:buAutoNum type="arabicPeriod" startAt="1"/>
            </a:pP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"The dog bit the man."</a:t>
            </a:r>
          </a:p>
          <a:p>
            <a:pPr algn="just" marL="496571" indent="-248285" lvl="1">
              <a:lnSpc>
                <a:spcPts val="3220"/>
              </a:lnSpc>
              <a:buAutoNum type="arabicPeriod" startAt="1"/>
            </a:pP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"Th</a:t>
            </a: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man bit the dog."</a:t>
            </a:r>
          </a:p>
          <a:p>
            <a:pPr algn="just">
              <a:lnSpc>
                <a:spcPts val="3220"/>
              </a:lnSpc>
            </a:pPr>
          </a:p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</a:t>
            </a: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estion: If y</a:t>
            </a: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 repre</a:t>
            </a: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sent these sentences using a standard Bag of Words (BoW) model, how will their vectors compare?</a:t>
            </a:r>
          </a:p>
          <a:p>
            <a:pPr algn="just">
              <a:lnSpc>
                <a:spcPts val="3220"/>
              </a:lnSpc>
            </a:pPr>
          </a:p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 The vectors</a:t>
            </a: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will be orthogonal (perpendicular).</a:t>
            </a:r>
          </a:p>
          <a:p>
            <a:pPr algn="just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 The vectors</a:t>
            </a: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will be identical.</a:t>
            </a:r>
          </a:p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The vector for Sentence 2 will be larger.</a:t>
            </a:r>
          </a:p>
          <a:p>
            <a:pPr algn="just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</a:t>
            </a:r>
            <a:r>
              <a:rPr lang="en-US" b="true" sz="2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 The vectors will be negatives of each other.</a:t>
            </a:r>
          </a:p>
          <a:p>
            <a:pPr algn="just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126658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B (Identical)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5878" y="3048231"/>
            <a:ext cx="9549347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"Bag" Co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ncept: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BoW looks only at word counts. It ignores order.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Counts: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entence 1: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{The: 2, dog: 1, bit: 1, man: 1}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Sentence 2: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{The: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2, dog: 1, bit: 1, man: 1}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Since the counts are exactly the same, the vectors are identical ([2, 1, 1, 1]).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Takeaway: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This proves why BoW fails at understand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syn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tax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 roles (Who did what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whom?)</a:t>
            </a:r>
            <a:r>
              <a:rPr lang="en-US" sz="24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9286593" y="2929067"/>
            <a:ext cx="7629023" cy="5995655"/>
          </a:xfrm>
          <a:custGeom>
            <a:avLst/>
            <a:gdLst/>
            <a:ahLst/>
            <a:cxnLst/>
            <a:rect r="r" b="b" t="t" l="l"/>
            <a:pathLst>
              <a:path h="5995655" w="7629023">
                <a:moveTo>
                  <a:pt x="0" y="0"/>
                </a:moveTo>
                <a:lnTo>
                  <a:pt x="7629023" y="0"/>
                </a:lnTo>
                <a:lnTo>
                  <a:pt x="7629023" y="5995655"/>
                </a:lnTo>
                <a:lnTo>
                  <a:pt x="0" y="5995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1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Summary of Day 2 &amp; Beyond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991414"/>
            <a:ext cx="7646781" cy="593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51"/>
              </a:lnSpc>
            </a:pPr>
            <a:r>
              <a:rPr lang="en-US" sz="210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Summary :</a:t>
            </a:r>
          </a:p>
          <a:p>
            <a:pPr algn="just">
              <a:lnSpc>
                <a:spcPts val="2951"/>
              </a:lnSpc>
            </a:pPr>
          </a:p>
          <a:p>
            <a:pPr algn="just" marL="455090" indent="-227545" lvl="1">
              <a:lnSpc>
                <a:spcPts val="2951"/>
              </a:lnSpc>
              <a:buFont typeface="Arial"/>
              <a:buChar char="•"/>
            </a:pPr>
            <a:r>
              <a:rPr lang="en-US" b="true" sz="210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Text --&gt;</a:t>
            </a:r>
            <a:r>
              <a:rPr lang="en-US" b="true" sz="2107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10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Number</a:t>
            </a:r>
            <a:r>
              <a:rPr lang="en-US" b="true" sz="2107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  <a:r>
              <a:rPr lang="en-US" sz="2107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107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ne-Ho</a:t>
            </a:r>
            <a:r>
              <a:rPr lang="en-US" sz="2107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t, B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oW,</a:t>
            </a:r>
            <a:r>
              <a:rPr lang="en-US" sz="2107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TF-IDF)</a:t>
            </a:r>
          </a:p>
          <a:p>
            <a:pPr algn="just" marL="455090" indent="-227545" lvl="1">
              <a:lnSpc>
                <a:spcPts val="2951"/>
              </a:lnSpc>
              <a:buFont typeface="Arial"/>
              <a:buChar char="•"/>
            </a:pPr>
            <a:r>
              <a:rPr lang="en-US" b="true" sz="210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Context --&gt;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N-Grams, Co-occurrence.</a:t>
            </a:r>
          </a:p>
          <a:p>
            <a:pPr algn="just" marL="455090" indent="-227545" lvl="1">
              <a:lnSpc>
                <a:spcPts val="2951"/>
              </a:lnSpc>
              <a:buFont typeface="Arial"/>
              <a:buChar char="•"/>
            </a:pPr>
            <a:r>
              <a:rPr lang="en-US" b="true" sz="210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</a:t>
            </a:r>
            <a:r>
              <a:rPr lang="en-US" b="true" sz="210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rediction --&gt; 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ive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Bayes, Logistic Regre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ss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ion</a:t>
            </a:r>
          </a:p>
          <a:p>
            <a:pPr algn="just">
              <a:lnSpc>
                <a:spcPts val="2951"/>
              </a:lnSpc>
            </a:pPr>
          </a:p>
          <a:p>
            <a:pPr algn="just">
              <a:lnSpc>
                <a:spcPts val="2951"/>
              </a:lnSpc>
            </a:pPr>
            <a:r>
              <a:rPr lang="en-US" sz="210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Cliffhanger: 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Problem We Haven't Solved</a:t>
            </a:r>
          </a:p>
          <a:p>
            <a:pPr algn="just">
              <a:lnSpc>
                <a:spcPts val="2951"/>
              </a:lnSpc>
            </a:pPr>
          </a:p>
          <a:p>
            <a:pPr algn="just" marL="455090" indent="-227545" lvl="1">
              <a:lnSpc>
                <a:spcPts val="2951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Our models still don't understand meaning.</a:t>
            </a:r>
          </a:p>
          <a:p>
            <a:pPr algn="just" marL="455090" indent="-227545" lvl="1">
              <a:lnSpc>
                <a:spcPts val="2951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They don't know that "King" is related to "Prince".</a:t>
            </a:r>
          </a:p>
          <a:p>
            <a:pPr algn="just" marL="455090" indent="-227545" lvl="1">
              <a:lnSpc>
                <a:spcPts val="2951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They don't know that "Walk" and "Stroll" are synonyms.</a:t>
            </a:r>
          </a:p>
          <a:p>
            <a:pPr algn="just">
              <a:lnSpc>
                <a:spcPts val="2951"/>
              </a:lnSpc>
            </a:pPr>
          </a:p>
          <a:p>
            <a:pPr algn="just">
              <a:lnSpc>
                <a:spcPts val="2951"/>
              </a:lnSpc>
            </a:pPr>
            <a:r>
              <a:rPr lang="en-US" sz="210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Tomorrow: </a:t>
            </a:r>
            <a:r>
              <a:rPr lang="en-US" sz="210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enter the era of Deep Learning and Word Embeddings.</a:t>
            </a:r>
          </a:p>
          <a:p>
            <a:pPr algn="just">
              <a:lnSpc>
                <a:spcPts val="2951"/>
              </a:lnSpc>
            </a:pPr>
          </a:p>
          <a:p>
            <a:pPr algn="just">
              <a:lnSpc>
                <a:spcPts val="2951"/>
              </a:lnSpc>
            </a:pP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73152"/>
            <a:ext cx="18288000" cy="11922451"/>
          </a:xfrm>
          <a:custGeom>
            <a:avLst/>
            <a:gdLst/>
            <a:ahLst/>
            <a:cxnLst/>
            <a:rect r="r" b="b" t="t" l="l"/>
            <a:pathLst>
              <a:path h="11922451" w="18288000">
                <a:moveTo>
                  <a:pt x="0" y="0"/>
                </a:moveTo>
                <a:lnTo>
                  <a:pt x="18288000" y="0"/>
                </a:lnTo>
                <a:lnTo>
                  <a:pt x="18288000" y="11922451"/>
                </a:lnTo>
                <a:lnTo>
                  <a:pt x="0" y="11922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46220" y="2121602"/>
            <a:ext cx="6676660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THANK YOU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420672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59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39723"/>
            <a:ext cx="8088939" cy="4408472"/>
          </a:xfrm>
          <a:custGeom>
            <a:avLst/>
            <a:gdLst/>
            <a:ahLst/>
            <a:cxnLst/>
            <a:rect r="r" b="b" t="t" l="l"/>
            <a:pathLst>
              <a:path h="4408472" w="8088939">
                <a:moveTo>
                  <a:pt x="0" y="0"/>
                </a:moveTo>
                <a:lnTo>
                  <a:pt x="8088939" y="0"/>
                </a:lnTo>
                <a:lnTo>
                  <a:pt x="8088939" y="4408472"/>
                </a:lnTo>
                <a:lnTo>
                  <a:pt x="0" y="44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56973"/>
            <a:ext cx="1504922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Why One-Hot Fails in Production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76478" y="3701623"/>
            <a:ext cx="7382822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Sparsi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English has 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~170,000 words.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Your vector s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ze is 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170,000.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It contains a 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single '1'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 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169,999 '0's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This is a massive waste of m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mory.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Or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tho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gonality (No Meaning):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Dot Product: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199" i="true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Apple . Banana = 0.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Dot P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rod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uct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b="true" sz="2199" i="true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Apple . Truck = 0.</a:t>
            </a:r>
          </a:p>
          <a:p>
            <a:pPr algn="just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model thinks </a:t>
            </a:r>
            <a:r>
              <a:rPr lang="en-US" sz="21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"Apple"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is just as different from </a:t>
            </a:r>
            <a:r>
              <a:rPr lang="en-US" sz="21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"Banana"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as it is from </a:t>
            </a:r>
            <a:r>
              <a:rPr lang="en-US" sz="21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"Truck"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Semantic relationships are lost.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41838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24501" y="3702633"/>
            <a:ext cx="8134799" cy="4433466"/>
          </a:xfrm>
          <a:custGeom>
            <a:avLst/>
            <a:gdLst/>
            <a:ahLst/>
            <a:cxnLst/>
            <a:rect r="r" b="b" t="t" l="l"/>
            <a:pathLst>
              <a:path h="4433466" w="8134799">
                <a:moveTo>
                  <a:pt x="0" y="0"/>
                </a:moveTo>
                <a:lnTo>
                  <a:pt x="8134799" y="0"/>
                </a:lnTo>
                <a:lnTo>
                  <a:pt x="8134799" y="4433466"/>
                </a:lnTo>
                <a:lnTo>
                  <a:pt x="0" y="443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38933"/>
            <a:ext cx="1508996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Bag of Words (BoW): Counting Frequency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51781"/>
            <a:ext cx="7544981" cy="519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Shift: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Instead of focusing on position, we focus on frequency.</a:t>
            </a:r>
          </a:p>
          <a:p>
            <a:pPr algn="just">
              <a:lnSpc>
                <a:spcPts val="2939"/>
              </a:lnSpc>
            </a:pPr>
          </a:p>
          <a:p>
            <a:pPr algn="just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Analogy: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Take a sentence, cut out every word, throw them into a bag, and shake it. We lose the order, but we keep the content.</a:t>
            </a:r>
          </a:p>
          <a:p>
            <a:pPr algn="just">
              <a:lnSpc>
                <a:spcPts val="2939"/>
              </a:lnSpc>
            </a:pPr>
          </a:p>
          <a:p>
            <a:pPr algn="just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Example: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 1: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"It was the best of times, it was the worst of times."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"it":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2, 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"was":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2, 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"the":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2, 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"times":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2, 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"best":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1, 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"worst":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1.</a:t>
            </a:r>
          </a:p>
          <a:p>
            <a:pPr algn="just">
              <a:lnSpc>
                <a:spcPts val="2939"/>
              </a:lnSpc>
            </a:p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Vector: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099" i="true">
                <a:solidFill>
                  <a:srgbClr val="FF3131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[2, 2, 2, 2, 1, 1]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41838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843520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1083589" y="4843139"/>
            <a:ext cx="6175711" cy="1706742"/>
          </a:xfrm>
          <a:custGeom>
            <a:avLst/>
            <a:gdLst/>
            <a:ahLst/>
            <a:cxnLst/>
            <a:rect r="r" b="b" t="t" l="l"/>
            <a:pathLst>
              <a:path h="1706742" w="6175711">
                <a:moveTo>
                  <a:pt x="0" y="0"/>
                </a:moveTo>
                <a:lnTo>
                  <a:pt x="6175711" y="0"/>
                </a:lnTo>
                <a:lnTo>
                  <a:pt x="6175711" y="1706742"/>
                </a:lnTo>
                <a:lnTo>
                  <a:pt x="0" y="170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574308"/>
            <a:ext cx="9605802" cy="4478705"/>
          </a:xfrm>
          <a:custGeom>
            <a:avLst/>
            <a:gdLst/>
            <a:ahLst/>
            <a:cxnLst/>
            <a:rect r="r" b="b" t="t" l="l"/>
            <a:pathLst>
              <a:path h="4478705" w="9605802">
                <a:moveTo>
                  <a:pt x="0" y="0"/>
                </a:moveTo>
                <a:lnTo>
                  <a:pt x="9605802" y="0"/>
                </a:lnTo>
                <a:lnTo>
                  <a:pt x="9605802" y="4478705"/>
                </a:lnTo>
                <a:lnTo>
                  <a:pt x="0" y="4478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898612"/>
            <a:ext cx="1152514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Hands-on: BoW in Scikit-Learn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41838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67843" y="5022415"/>
            <a:ext cx="5007204" cy="106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7"/>
              </a:lnSpc>
              <a:spcBef>
                <a:spcPct val="0"/>
              </a:spcBef>
            </a:pP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Ob</a:t>
            </a: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serve how </a:t>
            </a:r>
            <a:r>
              <a:rPr lang="en-US" b="true" sz="2033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CountVectorizer</a:t>
            </a: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 automatically tokenizes and lowercases by default.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204554" y="3453021"/>
            <a:ext cx="9054746" cy="4934836"/>
          </a:xfrm>
          <a:custGeom>
            <a:avLst/>
            <a:gdLst/>
            <a:ahLst/>
            <a:cxnLst/>
            <a:rect r="r" b="b" t="t" l="l"/>
            <a:pathLst>
              <a:path h="4934836" w="9054746">
                <a:moveTo>
                  <a:pt x="0" y="0"/>
                </a:moveTo>
                <a:lnTo>
                  <a:pt x="9054746" y="0"/>
                </a:lnTo>
                <a:lnTo>
                  <a:pt x="9054746" y="4934836"/>
                </a:lnTo>
                <a:lnTo>
                  <a:pt x="0" y="4934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077927"/>
            <a:ext cx="1232485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BoW Numerical Example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481361"/>
            <a:ext cx="6480533" cy="505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Vocab: [blue, red, sky, is]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 1: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"The 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sky is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blue" -&gt; 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[1, 0, 1, 1]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(Stop word "the" remov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d?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Let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's as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 kept for now).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 2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"The s</a:t>
            </a:r>
            <a:r>
              <a:rPr lang="en-US" sz="21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 is red" -&gt;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[0, 1, 1,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1]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 3: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"Blue sky" -&gt; 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[1, 0, 1, 0]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matrix is called the 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Docum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ent-Term Matrix (DTM).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DAG50KsfSXU</dc:identifier>
  <dcterms:modified xsi:type="dcterms:W3CDTF">2011-08-01T06:04:30Z</dcterms:modified>
  <cp:revision>1</cp:revision>
  <dc:title>Workera NLP Day 2</dc:title>
</cp:coreProperties>
</file>